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1" r:id="rId4"/>
    <p:sldId id="266" r:id="rId5"/>
    <p:sldId id="267" r:id="rId6"/>
    <p:sldId id="265" r:id="rId7"/>
    <p:sldId id="260" r:id="rId8"/>
    <p:sldId id="26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BDD22-7E54-4572-BFA3-045D93B3F0EF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B2FD3-BD0D-41E2-ACF4-FACA03349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0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2FD3-BD0D-41E2-ACF4-FACA033494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7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2FD3-BD0D-41E2-ACF4-FACA033494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7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61178" y="1484784"/>
            <a:ext cx="8821644" cy="5230364"/>
          </a:xfrm>
          <a:prstGeom prst="rect">
            <a:avLst/>
          </a:prstGeom>
          <a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188640"/>
            <a:ext cx="8784976" cy="11521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0" descr="http://s4.pic4you.ru/y2014/08-12/12216/4542705-thumb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116632"/>
            <a:ext cx="2072295" cy="1196751"/>
          </a:xfrm>
          <a:prstGeom prst="rect">
            <a:avLst/>
          </a:prstGeom>
          <a:noFill/>
        </p:spPr>
      </p:pic>
      <p:pic>
        <p:nvPicPr>
          <p:cNvPr id="12" name="Picture 12" descr="https://img-fotki.yandex.ru/get/5001/20573769.70/0_9c14e_6410e5e8_S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192960"/>
            <a:ext cx="1224136" cy="1150689"/>
          </a:xfrm>
          <a:prstGeom prst="rect">
            <a:avLst/>
          </a:prstGeom>
          <a:noFill/>
        </p:spPr>
      </p:pic>
      <p:pic>
        <p:nvPicPr>
          <p:cNvPr id="13" name="Picture 12" descr="http://img10.proshkolu.ru/content/media/pic/std/4000000/3160000/3159976-066939f1a7fc953a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688" y="332656"/>
            <a:ext cx="4572000" cy="96624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61178" y="1484784"/>
            <a:ext cx="8821644" cy="5230364"/>
          </a:xfrm>
          <a:prstGeom prst="rect">
            <a:avLst/>
          </a:prstGeom>
          <a:blipFill>
            <a:blip r:embed="rId1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11521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 descr="http://s4.pic4you.ru/y2014/08-12/12216/4542705-thumb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04248" y="116632"/>
            <a:ext cx="2072295" cy="1196751"/>
          </a:xfrm>
          <a:prstGeom prst="rect">
            <a:avLst/>
          </a:prstGeom>
          <a:noFill/>
        </p:spPr>
      </p:pic>
      <p:pic>
        <p:nvPicPr>
          <p:cNvPr id="11" name="Picture 12" descr="http://img10.proshkolu.ru/content/media/pic/std/4000000/3160000/3159976-066939f1a7fc953a.pn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907704" y="260648"/>
            <a:ext cx="4572000" cy="1008112"/>
          </a:xfrm>
          <a:prstGeom prst="rect">
            <a:avLst/>
          </a:prstGeom>
          <a:noFill/>
        </p:spPr>
      </p:pic>
      <p:pic>
        <p:nvPicPr>
          <p:cNvPr id="13" name="Picture 12" descr="https://img-fotki.yandex.ru/get/5001/20573769.70/0_9c14e_6410e5e8_S"/>
          <p:cNvPicPr>
            <a:picLocks noChangeAspect="1" noChangeArrowheads="1"/>
          </p:cNvPicPr>
          <p:nvPr userDrawn="1"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192960"/>
            <a:ext cx="1224136" cy="115068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571440" y="4180438"/>
            <a:ext cx="8572560" cy="1084852"/>
            <a:chOff x="1115616" y="2146448"/>
            <a:chExt cx="7165477" cy="140720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3174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869483" y="3074576"/>
              <a:ext cx="5402309" cy="479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11560" y="1844824"/>
            <a:ext cx="75608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Департамент освіти </a:t>
            </a:r>
            <a:r>
              <a:rPr lang="uk-UA" sz="2800" b="1" dirty="0" smtClean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Вінницької </a:t>
            </a:r>
            <a:r>
              <a:rPr lang="uk-UA" sz="2800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міської ради</a:t>
            </a:r>
            <a:br>
              <a:rPr lang="uk-UA" sz="2800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КУ “Міський методичний кабінет ”</a:t>
            </a:r>
            <a:r>
              <a:rPr lang="en-US" sz="2800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Секційне</a:t>
            </a:r>
            <a:r>
              <a:rPr lang="ru-RU" sz="2800" b="1" i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sz="2800" b="1" i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міського</a:t>
            </a:r>
            <a:r>
              <a:rPr lang="ru-RU" sz="2800" b="1" i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en-US" sz="2800" b="1" i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класних керівників </a:t>
            </a:r>
            <a:r>
              <a:rPr lang="en-US" sz="2800" b="1" i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i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4 класів</a:t>
            </a:r>
            <a:r>
              <a:rPr lang="ru-RU" sz="1600" i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493" y="44624"/>
            <a:ext cx="2232248" cy="126876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uk-UA" sz="2000" dirty="0" smtClean="0">
                <a:solidFill>
                  <a:schemeClr val="tx2"/>
                </a:solidFill>
                <a:latin typeface="Bookman Old Style" pitchFamily="18" charset="0"/>
              </a:rPr>
              <a:t>НОВА</a:t>
            </a:r>
          </a:p>
          <a:p>
            <a:pPr algn="ctr"/>
            <a:r>
              <a:rPr lang="uk-UA" sz="2000" dirty="0" smtClean="0">
                <a:solidFill>
                  <a:schemeClr val="tx2"/>
                </a:solidFill>
                <a:latin typeface="Bookman Old Style" pitchFamily="18" charset="0"/>
              </a:rPr>
              <a:t>УКРАЇНСЬКА</a:t>
            </a:r>
            <a:endParaRPr lang="ru-RU" sz="20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903439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8E0000"/>
                </a:solidFill>
                <a:latin typeface="Bookman Old Style" pitchFamily="18" charset="0"/>
              </a:rPr>
              <a:t>Програма</a:t>
            </a:r>
            <a:r>
              <a:rPr lang="ru-RU" sz="3200" b="1" dirty="0">
                <a:solidFill>
                  <a:srgbClr val="8E0000"/>
                </a:solidFill>
                <a:latin typeface="Bookman Old Style" pitchFamily="18" charset="0"/>
              </a:rPr>
              <a:t> </a:t>
            </a:r>
            <a:r>
              <a:rPr lang="ru-RU" sz="3200" b="1" dirty="0" err="1">
                <a:solidFill>
                  <a:srgbClr val="8E0000"/>
                </a:solidFill>
                <a:latin typeface="Bookman Old Style" pitchFamily="18" charset="0"/>
              </a:rPr>
              <a:t>виховання</a:t>
            </a:r>
            <a:r>
              <a:rPr lang="ru-RU" sz="3200" b="1" dirty="0">
                <a:solidFill>
                  <a:srgbClr val="8E0000"/>
                </a:solidFill>
                <a:latin typeface="Bookman Old Style" pitchFamily="18" charset="0"/>
              </a:rPr>
              <a:t> </a:t>
            </a:r>
            <a:endParaRPr lang="ru-RU" sz="3200" b="1" dirty="0" smtClean="0">
              <a:solidFill>
                <a:srgbClr val="8E000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8E0000"/>
                </a:solidFill>
                <a:latin typeface="Bookman Old Style" pitchFamily="18" charset="0"/>
              </a:rPr>
              <a:t>«</a:t>
            </a:r>
            <a:r>
              <a:rPr lang="ru-RU" sz="3200" b="1" dirty="0">
                <a:solidFill>
                  <a:srgbClr val="8E0000"/>
                </a:solidFill>
                <a:latin typeface="Bookman Old Style" pitchFamily="18" charset="0"/>
              </a:rPr>
              <a:t>Нова </a:t>
            </a:r>
            <a:r>
              <a:rPr lang="ru-RU" sz="3200" b="1" dirty="0" err="1">
                <a:solidFill>
                  <a:srgbClr val="8E0000"/>
                </a:solidFill>
                <a:latin typeface="Bookman Old Style" pitchFamily="18" charset="0"/>
              </a:rPr>
              <a:t>українська</a:t>
            </a:r>
            <a:r>
              <a:rPr lang="ru-RU" sz="3200" b="1" dirty="0">
                <a:solidFill>
                  <a:srgbClr val="8E0000"/>
                </a:solidFill>
                <a:latin typeface="Bookman Old Style" pitchFamily="18" charset="0"/>
              </a:rPr>
              <a:t> школа» </a:t>
            </a:r>
            <a:endParaRPr lang="ru-RU" sz="3200" b="1" dirty="0" smtClean="0">
              <a:solidFill>
                <a:srgbClr val="8E000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8E0000"/>
                </a:solidFill>
                <a:latin typeface="Bookman Old Style" pitchFamily="18" charset="0"/>
              </a:rPr>
              <a:t>у </a:t>
            </a:r>
            <a:r>
              <a:rPr lang="ru-RU" sz="3200" b="1" dirty="0" err="1">
                <a:solidFill>
                  <a:srgbClr val="8E0000"/>
                </a:solidFill>
                <a:latin typeface="Bookman Old Style" pitchFamily="18" charset="0"/>
              </a:rPr>
              <a:t>поступі</a:t>
            </a:r>
            <a:r>
              <a:rPr lang="ru-RU" sz="3200" b="1" dirty="0">
                <a:solidFill>
                  <a:srgbClr val="8E0000"/>
                </a:solidFill>
                <a:latin typeface="Bookman Old Style" pitchFamily="18" charset="0"/>
              </a:rPr>
              <a:t> до </a:t>
            </a:r>
            <a:r>
              <a:rPr lang="ru-RU" sz="3200" b="1" dirty="0" err="1" smtClean="0">
                <a:solidFill>
                  <a:srgbClr val="8E0000"/>
                </a:solidFill>
                <a:latin typeface="Bookman Old Style" pitchFamily="18" charset="0"/>
              </a:rPr>
              <a:t>цінностей</a:t>
            </a:r>
            <a:endParaRPr lang="ru-RU" sz="3200" b="1" dirty="0">
              <a:solidFill>
                <a:srgbClr val="8E0000"/>
              </a:solidFill>
              <a:latin typeface="Bookman Old Style" pitchFamily="18" charset="0"/>
            </a:endParaRPr>
          </a:p>
          <a:p>
            <a:pPr algn="ctr"/>
            <a:endParaRPr lang="uk-UA" sz="3200" b="1" dirty="0" smtClean="0">
              <a:solidFill>
                <a:srgbClr val="8E0000"/>
              </a:solidFill>
              <a:latin typeface="Bookman Old Style" pitchFamily="18" charset="0"/>
            </a:endParaRPr>
          </a:p>
          <a:p>
            <a:pPr algn="r"/>
            <a:r>
              <a:rPr lang="uk-UA" sz="1600" b="1" dirty="0" smtClean="0">
                <a:solidFill>
                  <a:srgbClr val="8E0000"/>
                </a:solidFill>
                <a:latin typeface="Bookman Old Style" pitchFamily="18" charset="0"/>
              </a:rPr>
              <a:t>22.08.2019</a:t>
            </a:r>
            <a:endParaRPr lang="ru-RU" sz="1600" b="1" dirty="0">
              <a:solidFill>
                <a:srgbClr val="8E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8" y="0"/>
            <a:ext cx="234156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205255"/>
            <a:ext cx="375111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5878" y="1916832"/>
            <a:ext cx="84105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1.  </a:t>
            </a:r>
            <a:r>
              <a:rPr lang="ru-RU" dirty="0" err="1">
                <a:latin typeface="Bookman Old Style" pitchFamily="18" charset="0"/>
              </a:rPr>
              <a:t>Пріоритети</a:t>
            </a:r>
            <a:r>
              <a:rPr lang="ru-RU" dirty="0">
                <a:latin typeface="Bookman Old Style" pitchFamily="18" charset="0"/>
              </a:rPr>
              <a:t> у </a:t>
            </a:r>
            <a:r>
              <a:rPr lang="ru-RU" dirty="0" err="1">
                <a:latin typeface="Bookman Old Style" pitchFamily="18" charset="0"/>
              </a:rPr>
              <a:t>вихованні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компетентної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особистості</a:t>
            </a:r>
            <a:r>
              <a:rPr lang="ru-RU" dirty="0">
                <a:latin typeface="Bookman Old Style" pitchFamily="18" charset="0"/>
              </a:rPr>
              <a:t>.</a:t>
            </a:r>
          </a:p>
          <a:p>
            <a:r>
              <a:rPr lang="ru-RU" dirty="0">
                <a:latin typeface="Bookman Old Style" pitchFamily="18" charset="0"/>
              </a:rPr>
              <a:t>   (</a:t>
            </a:r>
            <a:r>
              <a:rPr lang="ru-RU" dirty="0" err="1">
                <a:latin typeface="Bookman Old Style" pitchFamily="18" charset="0"/>
              </a:rPr>
              <a:t>Побережна</a:t>
            </a:r>
            <a:r>
              <a:rPr lang="ru-RU" dirty="0">
                <a:latin typeface="Bookman Old Style" pitchFamily="18" charset="0"/>
              </a:rPr>
              <a:t> І.В., методист з </a:t>
            </a:r>
            <a:r>
              <a:rPr lang="ru-RU" dirty="0" err="1">
                <a:latin typeface="Bookman Old Style" pitchFamily="18" charset="0"/>
              </a:rPr>
              <a:t>виховної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роботи</a:t>
            </a:r>
            <a:r>
              <a:rPr lang="ru-RU" dirty="0">
                <a:latin typeface="Bookman Old Style" pitchFamily="18" charset="0"/>
              </a:rPr>
              <a:t> КУ «ММК</a:t>
            </a:r>
            <a:r>
              <a:rPr lang="ru-RU" dirty="0" smtClean="0">
                <a:latin typeface="Bookman Old Style" pitchFamily="18" charset="0"/>
              </a:rPr>
              <a:t>»).</a:t>
            </a:r>
          </a:p>
          <a:p>
            <a:endParaRPr lang="ru-RU" dirty="0">
              <a:latin typeface="Bookman Old Style" pitchFamily="18" charset="0"/>
            </a:endParaRPr>
          </a:p>
          <a:p>
            <a:r>
              <a:rPr lang="ru-RU" dirty="0">
                <a:latin typeface="Bookman Old Style" pitchFamily="18" charset="0"/>
              </a:rPr>
              <a:t>2. </a:t>
            </a:r>
            <a:r>
              <a:rPr lang="ru-RU" dirty="0" err="1">
                <a:latin typeface="Bookman Old Style" pitchFamily="18" charset="0"/>
              </a:rPr>
              <a:t>Реалізація</a:t>
            </a:r>
            <a:r>
              <a:rPr lang="ru-RU" dirty="0">
                <a:latin typeface="Bookman Old Style" pitchFamily="18" charset="0"/>
              </a:rPr>
              <a:t> проекту «</a:t>
            </a:r>
            <a:r>
              <a:rPr lang="ru-RU" dirty="0" err="1">
                <a:latin typeface="Bookman Old Style" pitchFamily="18" charset="0"/>
              </a:rPr>
              <a:t>Сучасні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підходи</a:t>
            </a:r>
            <a:r>
              <a:rPr lang="ru-RU" dirty="0">
                <a:latin typeface="Bookman Old Style" pitchFamily="18" charset="0"/>
              </a:rPr>
              <a:t> до </a:t>
            </a:r>
            <a:r>
              <a:rPr lang="ru-RU" dirty="0" err="1">
                <a:latin typeface="Bookman Old Style" pitchFamily="18" charset="0"/>
              </a:rPr>
              <a:t>формування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громадянсько-патріотичного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виховання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учнів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початкової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школи</a:t>
            </a:r>
            <a:r>
              <a:rPr lang="ru-RU" dirty="0" smtClean="0">
                <a:latin typeface="Bookman Old Style" pitchFamily="18" charset="0"/>
              </a:rPr>
              <a:t>». (</a:t>
            </a:r>
            <a:r>
              <a:rPr lang="ru-RU" dirty="0" err="1">
                <a:latin typeface="Bookman Old Style" pitchFamily="18" charset="0"/>
              </a:rPr>
              <a:t>Снядовська</a:t>
            </a:r>
            <a:r>
              <a:rPr lang="ru-RU" dirty="0">
                <a:latin typeface="Bookman Old Style" pitchFamily="18" charset="0"/>
              </a:rPr>
              <a:t>  Н.В., </a:t>
            </a:r>
            <a:r>
              <a:rPr lang="ru-RU" dirty="0" err="1">
                <a:latin typeface="Bookman Old Style" pitchFamily="18" charset="0"/>
              </a:rPr>
              <a:t>вчитель</a:t>
            </a:r>
            <a:r>
              <a:rPr lang="ru-RU" dirty="0">
                <a:latin typeface="Bookman Old Style" pitchFamily="18" charset="0"/>
              </a:rPr>
              <a:t>  </a:t>
            </a:r>
            <a:r>
              <a:rPr lang="ru-RU" dirty="0" err="1">
                <a:latin typeface="Bookman Old Style" pitchFamily="18" charset="0"/>
              </a:rPr>
              <a:t>початкових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класів</a:t>
            </a:r>
            <a:r>
              <a:rPr lang="ru-RU" dirty="0">
                <a:latin typeface="Bookman Old Style" pitchFamily="18" charset="0"/>
              </a:rPr>
              <a:t> КЗ «ЗШ І-ІІІ ст.- </a:t>
            </a:r>
            <a:r>
              <a:rPr lang="ru-RU" dirty="0" err="1">
                <a:latin typeface="Bookman Old Style" pitchFamily="18" charset="0"/>
              </a:rPr>
              <a:t>гімназія</a:t>
            </a:r>
            <a:r>
              <a:rPr lang="ru-RU" dirty="0">
                <a:latin typeface="Bookman Old Style" pitchFamily="18" charset="0"/>
              </a:rPr>
              <a:t> №23 ВМР»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>
                <a:latin typeface="Bookman Old Style" pitchFamily="18" charset="0"/>
              </a:rPr>
              <a:t>з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досвіду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роботи</a:t>
            </a:r>
            <a:r>
              <a:rPr lang="ru-RU" dirty="0" smtClean="0">
                <a:latin typeface="Bookman Old Style" pitchFamily="18" charset="0"/>
              </a:rPr>
              <a:t>).</a:t>
            </a:r>
          </a:p>
          <a:p>
            <a:endParaRPr lang="ru-RU" dirty="0">
              <a:latin typeface="Bookman Old Style" pitchFamily="18" charset="0"/>
            </a:endParaRPr>
          </a:p>
          <a:p>
            <a:r>
              <a:rPr lang="ru-RU" dirty="0">
                <a:latin typeface="Bookman Old Style" pitchFamily="18" charset="0"/>
              </a:rPr>
              <a:t>3. </a:t>
            </a:r>
            <a:r>
              <a:rPr lang="ru-RU" dirty="0" err="1">
                <a:latin typeface="Bookman Old Style" pitchFamily="18" charset="0"/>
              </a:rPr>
              <a:t>Лайфхаки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класного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керівника</a:t>
            </a:r>
            <a:r>
              <a:rPr lang="ru-RU" dirty="0">
                <a:latin typeface="Bookman Old Style" pitchFamily="18" charset="0"/>
              </a:rPr>
              <a:t>: «</a:t>
            </a:r>
            <a:r>
              <a:rPr lang="ru-RU" dirty="0" err="1">
                <a:latin typeface="Bookman Old Style" pitchFamily="18" charset="0"/>
              </a:rPr>
              <a:t>Ефективна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взаємодія</a:t>
            </a:r>
            <a:r>
              <a:rPr lang="ru-RU" dirty="0">
                <a:latin typeface="Bookman Old Style" pitchFamily="18" charset="0"/>
              </a:rPr>
              <a:t> з батьками: Як стати партнерами</a:t>
            </a:r>
            <a:r>
              <a:rPr lang="ru-RU" dirty="0" smtClean="0">
                <a:latin typeface="Bookman Old Style" pitchFamily="18" charset="0"/>
              </a:rPr>
              <a:t>». (</a:t>
            </a:r>
            <a:r>
              <a:rPr lang="ru-RU" dirty="0">
                <a:latin typeface="Bookman Old Style" pitchFamily="18" charset="0"/>
              </a:rPr>
              <a:t>Максименко Н.В., </a:t>
            </a:r>
            <a:r>
              <a:rPr lang="ru-RU" dirty="0" err="1">
                <a:latin typeface="Bookman Old Style" pitchFamily="18" charset="0"/>
              </a:rPr>
              <a:t>вчителя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початкових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класів</a:t>
            </a:r>
            <a:r>
              <a:rPr lang="ru-RU" dirty="0">
                <a:latin typeface="Bookman Old Style" pitchFamily="18" charset="0"/>
              </a:rPr>
              <a:t> КЗ «ЗШ І-ІІІ ст. №22 ВМР», з </a:t>
            </a:r>
            <a:r>
              <a:rPr lang="ru-RU" dirty="0" err="1">
                <a:latin typeface="Bookman Old Style" pitchFamily="18" charset="0"/>
              </a:rPr>
              <a:t>досвіду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роботи</a:t>
            </a:r>
            <a:r>
              <a:rPr lang="ru-RU" dirty="0">
                <a:latin typeface="Bookman Old Style" pitchFamily="18" charset="0"/>
              </a:rPr>
              <a:t>).   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                                      </a:t>
            </a:r>
            <a:endParaRPr lang="ru-RU" dirty="0">
              <a:latin typeface="Bookman Old Style" pitchFamily="18" charset="0"/>
            </a:endParaRPr>
          </a:p>
          <a:p>
            <a:r>
              <a:rPr lang="ru-RU" dirty="0">
                <a:latin typeface="Bookman Old Style" pitchFamily="18" charset="0"/>
              </a:rPr>
              <a:t>4. </a:t>
            </a:r>
            <a:r>
              <a:rPr lang="ru-RU" dirty="0" err="1">
                <a:latin typeface="Bookman Old Style" pitchFamily="18" charset="0"/>
              </a:rPr>
              <a:t>Базові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моральні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цінності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сучасного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виховання</a:t>
            </a:r>
            <a:r>
              <a:rPr lang="ru-RU" dirty="0">
                <a:latin typeface="Bookman Old Style" pitchFamily="18" charset="0"/>
              </a:rPr>
              <a:t>. </a:t>
            </a:r>
          </a:p>
          <a:p>
            <a:r>
              <a:rPr lang="ru-RU" dirty="0">
                <a:latin typeface="Bookman Old Style" pitchFamily="18" charset="0"/>
              </a:rPr>
              <a:t>  (</a:t>
            </a:r>
            <a:r>
              <a:rPr lang="ru-RU" dirty="0" err="1">
                <a:latin typeface="Bookman Old Style" pitchFamily="18" charset="0"/>
              </a:rPr>
              <a:t>Зарічна</a:t>
            </a:r>
            <a:r>
              <a:rPr lang="ru-RU" dirty="0">
                <a:latin typeface="Bookman Old Style" pitchFamily="18" charset="0"/>
              </a:rPr>
              <a:t> В.А., голова </a:t>
            </a:r>
            <a:r>
              <a:rPr lang="ru-RU" dirty="0" err="1">
                <a:latin typeface="Bookman Old Style" pitchFamily="18" charset="0"/>
              </a:rPr>
              <a:t>міського</a:t>
            </a:r>
            <a:r>
              <a:rPr lang="ru-RU" dirty="0">
                <a:latin typeface="Bookman Old Style" pitchFamily="18" charset="0"/>
              </a:rPr>
              <a:t> МО </a:t>
            </a:r>
            <a:r>
              <a:rPr lang="ru-RU" dirty="0" err="1">
                <a:latin typeface="Bookman Old Style" pitchFamily="18" charset="0"/>
              </a:rPr>
              <a:t>класних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керівників</a:t>
            </a:r>
            <a:r>
              <a:rPr lang="ru-RU" dirty="0">
                <a:latin typeface="Bookman Old Style" pitchFamily="18" charset="0"/>
              </a:rPr>
              <a:t> 1 – 4 </a:t>
            </a:r>
            <a:r>
              <a:rPr lang="ru-RU" dirty="0" err="1">
                <a:latin typeface="Bookman Old Style" pitchFamily="18" charset="0"/>
              </a:rPr>
              <a:t>класів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вчитель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початкових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класів</a:t>
            </a:r>
            <a:r>
              <a:rPr lang="ru-RU" dirty="0">
                <a:latin typeface="Bookman Old Style" pitchFamily="18" charset="0"/>
              </a:rPr>
              <a:t> КЗ «ЗШ І-ІІІ ст. №36 ВМР»).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 </a:t>
            </a:r>
            <a:endParaRPr lang="ru-RU" dirty="0">
              <a:latin typeface="Bookman Old Style" pitchFamily="18" charset="0"/>
            </a:endParaRPr>
          </a:p>
          <a:p>
            <a:r>
              <a:rPr lang="ru-RU" dirty="0">
                <a:latin typeface="Bookman Old Style" pitchFamily="18" charset="0"/>
              </a:rPr>
              <a:t>5. </a:t>
            </a:r>
            <a:r>
              <a:rPr lang="ru-RU" dirty="0" err="1">
                <a:latin typeface="Bookman Old Style" pitchFamily="18" charset="0"/>
              </a:rPr>
              <a:t>Організаційні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питання</a:t>
            </a:r>
            <a:r>
              <a:rPr lang="ru-RU" dirty="0"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1656184" cy="1012974"/>
          </a:xfrm>
        </p:spPr>
        <p:txBody>
          <a:bodyPr/>
          <a:lstStyle/>
          <a:p>
            <a:r>
              <a:rPr lang="uk-UA" sz="3600" i="1" dirty="0" smtClean="0">
                <a:solidFill>
                  <a:srgbClr val="0070C0"/>
                </a:solidFill>
                <a:latin typeface="Bookman Old Style" pitchFamily="18" charset="0"/>
              </a:rPr>
              <a:t>НУШ</a:t>
            </a:r>
            <a:endParaRPr lang="ru-RU" sz="3600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 smtClean="0">
                <a:latin typeface="Times New Roman"/>
                <a:ea typeface="Calibri"/>
                <a:cs typeface="Times New Roman"/>
              </a:rPr>
              <a:t>Складність сучасних виховних проблем потребує комплексного підходу у їх </a:t>
            </a:r>
            <a:r>
              <a:rPr lang="uk-UA" sz="2800" dirty="0" err="1" smtClean="0">
                <a:latin typeface="Times New Roman"/>
                <a:ea typeface="Calibri"/>
                <a:cs typeface="Times New Roman"/>
              </a:rPr>
              <a:t>розвʼязанні</a:t>
            </a:r>
            <a:r>
              <a:rPr lang="uk-UA" sz="2800" dirty="0" smtClean="0">
                <a:latin typeface="Times New Roman"/>
                <a:ea typeface="Calibri"/>
                <a:cs typeface="Times New Roman"/>
              </a:rPr>
              <a:t> та розвитку соціально-педагогічної парадигми </a:t>
            </a:r>
            <a:r>
              <a:rPr lang="uk-UA" sz="2800" dirty="0">
                <a:latin typeface="Times New Roman"/>
                <a:ea typeface="Calibri"/>
                <a:cs typeface="Times New Roman"/>
              </a:rPr>
              <a:t>виховання. Основою нової парадигми, а відтак і основою виховання виступають особистість дитини, визнання її найвищою цінністю, орієнтація педагога </a:t>
            </a:r>
            <a:r>
              <a:rPr lang="uk-UA" sz="2800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uk-UA" sz="2800" dirty="0">
                <a:latin typeface="Times New Roman"/>
                <a:ea typeface="Calibri"/>
                <a:cs typeface="Times New Roman"/>
              </a:rPr>
              <a:t>гуманні, демократичні принципи спільної з дитиною життєдіяльності, отже, генерація стратегії </a:t>
            </a:r>
            <a:r>
              <a:rPr lang="uk-UA" sz="2800" dirty="0" err="1">
                <a:latin typeface="Times New Roman"/>
                <a:ea typeface="Calibri"/>
                <a:cs typeface="Times New Roman"/>
              </a:rPr>
              <a:t>субʼєкт-субʼєктної</a:t>
            </a:r>
            <a:r>
              <a:rPr lang="uk-UA" sz="2800" dirty="0">
                <a:latin typeface="Times New Roman"/>
                <a:ea typeface="Calibri"/>
                <a:cs typeface="Times New Roman"/>
              </a:rPr>
              <a:t> взаємодії.</a:t>
            </a:r>
            <a:endParaRPr lang="ru-RU" sz="28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1584176" cy="854968"/>
          </a:xfrm>
        </p:spPr>
        <p:txBody>
          <a:bodyPr/>
          <a:lstStyle/>
          <a:p>
            <a:r>
              <a:rPr lang="uk-UA" sz="3600" i="1" dirty="0" smtClean="0">
                <a:solidFill>
                  <a:schemeClr val="tx2"/>
                </a:solidFill>
                <a:latin typeface="Bookman Old Style" pitchFamily="18" charset="0"/>
              </a:rPr>
              <a:t>НУШ</a:t>
            </a:r>
            <a:endParaRPr lang="ru-RU" sz="3600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>
                <a:solidFill>
                  <a:srgbClr val="8E0000"/>
                </a:solidFill>
                <a:latin typeface="Times New Roman"/>
                <a:ea typeface="Times New Roman"/>
                <a:cs typeface="Times New Roman"/>
              </a:rPr>
              <a:t>Засадами сучасного виховання є:</a:t>
            </a:r>
            <a:endParaRPr lang="ru-RU" sz="2400" i="1" dirty="0">
              <a:solidFill>
                <a:srgbClr val="8E0000"/>
              </a:solidFill>
              <a:ea typeface="Times New Roman"/>
              <a:cs typeface="Times New Roman"/>
            </a:endParaRPr>
          </a:p>
          <a:p>
            <a:r>
              <a:rPr lang="uk-UA" sz="2000" dirty="0" smtClean="0">
                <a:latin typeface="Times New Roman"/>
                <a:ea typeface="Times New Roman"/>
              </a:rPr>
              <a:t>Гуманізм;</a:t>
            </a:r>
          </a:p>
          <a:p>
            <a:r>
              <a:rPr lang="uk-UA" sz="2000" dirty="0" err="1" smtClean="0">
                <a:latin typeface="Times New Roman"/>
                <a:ea typeface="Times New Roman"/>
              </a:rPr>
              <a:t>Дитиноцентризм</a:t>
            </a:r>
            <a:r>
              <a:rPr lang="uk-UA" sz="2000" dirty="0" smtClean="0">
                <a:latin typeface="Times New Roman"/>
                <a:ea typeface="Times New Roman"/>
              </a:rPr>
              <a:t>;</a:t>
            </a:r>
          </a:p>
          <a:p>
            <a:r>
              <a:rPr lang="uk-UA" sz="2000" dirty="0" smtClean="0">
                <a:latin typeface="Times New Roman"/>
                <a:ea typeface="Times New Roman"/>
              </a:rPr>
              <a:t>Холізм;</a:t>
            </a:r>
          </a:p>
          <a:p>
            <a:r>
              <a:rPr lang="uk-UA" sz="2000" dirty="0" smtClean="0">
                <a:latin typeface="Times New Roman"/>
                <a:ea typeface="Times New Roman"/>
              </a:rPr>
              <a:t>Патріотизм;</a:t>
            </a:r>
          </a:p>
          <a:p>
            <a:r>
              <a:rPr lang="uk-UA" sz="2000" dirty="0" smtClean="0">
                <a:latin typeface="Times New Roman"/>
                <a:ea typeface="Times New Roman"/>
              </a:rPr>
              <a:t>Повага;</a:t>
            </a:r>
          </a:p>
          <a:p>
            <a:r>
              <a:rPr lang="uk-UA" sz="2000" dirty="0" smtClean="0">
                <a:latin typeface="Times New Roman"/>
                <a:ea typeface="Times New Roman"/>
              </a:rPr>
              <a:t>Рівність;</a:t>
            </a:r>
          </a:p>
          <a:p>
            <a:r>
              <a:rPr lang="uk-UA" sz="2000" dirty="0" smtClean="0">
                <a:latin typeface="Times New Roman"/>
                <a:ea typeface="Times New Roman"/>
              </a:rPr>
              <a:t>Діалогічність;</a:t>
            </a:r>
          </a:p>
          <a:p>
            <a:r>
              <a:rPr lang="uk-UA" sz="2000" dirty="0">
                <a:latin typeface="Times New Roman"/>
                <a:ea typeface="Times New Roman"/>
              </a:rPr>
              <a:t>Проектування цілісного виховного </a:t>
            </a:r>
            <a:r>
              <a:rPr lang="uk-UA" sz="2000" dirty="0" smtClean="0">
                <a:latin typeface="Times New Roman"/>
                <a:ea typeface="Times New Roman"/>
              </a:rPr>
              <a:t>простору;</a:t>
            </a:r>
          </a:p>
          <a:p>
            <a:r>
              <a:rPr lang="uk-UA" sz="2000" dirty="0">
                <a:latin typeface="Times New Roman"/>
                <a:ea typeface="Times New Roman"/>
              </a:rPr>
              <a:t>Соціально-педагогічна </a:t>
            </a:r>
            <a:r>
              <a:rPr lang="uk-UA" sz="2000" dirty="0" smtClean="0">
                <a:latin typeface="Times New Roman"/>
                <a:ea typeface="Times New Roman"/>
              </a:rPr>
              <a:t>солідарність.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1734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1368152" cy="1070992"/>
          </a:xfrm>
        </p:spPr>
        <p:txBody>
          <a:bodyPr/>
          <a:lstStyle/>
          <a:p>
            <a:r>
              <a:rPr lang="uk-UA" sz="3600" i="1" dirty="0">
                <a:solidFill>
                  <a:srgbClr val="0070C0"/>
                </a:solidFill>
                <a:latin typeface="Bookman Old Style" pitchFamily="18" charset="0"/>
              </a:rPr>
              <a:t>НУШ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589240"/>
          </a:xfrm>
        </p:spPr>
        <p:txBody>
          <a:bodyPr/>
          <a:lstStyle/>
          <a:p>
            <a:pPr marL="114300" indent="0" algn="ctr">
              <a:spcAft>
                <a:spcPts val="1000"/>
              </a:spcAft>
              <a:buNone/>
            </a:pPr>
            <a:r>
              <a:rPr lang="uk-UA" b="1" i="1" dirty="0">
                <a:solidFill>
                  <a:srgbClr val="8E0000"/>
                </a:solidFill>
                <a:latin typeface="Times New Roman"/>
                <a:ea typeface="Times New Roman"/>
              </a:rPr>
              <a:t>Пріоритети у </a:t>
            </a:r>
            <a:r>
              <a:rPr lang="uk-UA" b="1" i="1" dirty="0" smtClean="0">
                <a:solidFill>
                  <a:srgbClr val="8E0000"/>
                </a:solidFill>
                <a:latin typeface="Times New Roman"/>
                <a:ea typeface="Times New Roman"/>
              </a:rPr>
              <a:t>вихованні </a:t>
            </a:r>
            <a:r>
              <a:rPr lang="uk-UA" b="1" i="1" dirty="0">
                <a:solidFill>
                  <a:srgbClr val="8E0000"/>
                </a:solidFill>
                <a:latin typeface="Times New Roman"/>
                <a:ea typeface="Times New Roman"/>
              </a:rPr>
              <a:t>компетентної </a:t>
            </a:r>
            <a:r>
              <a:rPr lang="uk-UA" b="1" i="1" dirty="0" smtClean="0">
                <a:solidFill>
                  <a:srgbClr val="8E0000"/>
                </a:solidFill>
                <a:latin typeface="Times New Roman"/>
                <a:ea typeface="Times New Roman"/>
              </a:rPr>
              <a:t>особистості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000" b="1" i="1" dirty="0" smtClean="0">
                <a:solidFill>
                  <a:srgbClr val="8E0000"/>
                </a:solidFill>
                <a:effectLst/>
                <a:latin typeface="Times New Roman"/>
              </a:rPr>
              <a:t>1.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Calibri"/>
              </a:rPr>
              <a:t>Спілкування державною (і рідною мовою у разі відмінності)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мовами;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2000" b="1" i="1" dirty="0" smtClean="0">
                <a:solidFill>
                  <a:srgbClr val="8E0000"/>
                </a:solidFill>
                <a:effectLst/>
                <a:latin typeface="Times New Roman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Спілкування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іноземними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мовами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 smtClean="0">
                <a:solidFill>
                  <a:srgbClr val="8E0000"/>
                </a:solidFill>
                <a:effectLst/>
                <a:latin typeface="Times New Roman"/>
              </a:rPr>
              <a:t>  3.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Математична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компетентність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lang="uk-UA" sz="2000" b="1" i="1" dirty="0" smtClean="0">
                <a:solidFill>
                  <a:srgbClr val="8E0000"/>
                </a:solidFill>
                <a:latin typeface="Times New Roman"/>
                <a:ea typeface="Calibri"/>
              </a:rPr>
              <a:t>4.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Компетентності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природничих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науках і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технологіях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b="1" i="1" dirty="0" smtClean="0">
                <a:solidFill>
                  <a:srgbClr val="8E0000"/>
                </a:solidFill>
                <a:latin typeface="Times New Roman"/>
                <a:ea typeface="Calibri"/>
              </a:rPr>
              <a:t> 5.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Інформаційно-цифрова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компетентність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lang="ru-RU" sz="2000" b="1" i="1" dirty="0" smtClean="0">
                <a:solidFill>
                  <a:srgbClr val="8E0000"/>
                </a:solidFill>
                <a:latin typeface="Times New Roman"/>
                <a:ea typeface="Calibri"/>
              </a:rPr>
              <a:t>6.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Уміння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вчитися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впродовж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життя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8E0000"/>
                </a:solidFill>
                <a:latin typeface="Times New Roman"/>
                <a:ea typeface="Calibri"/>
              </a:rPr>
              <a:t>  7.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Ініціативність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і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підприємливість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b="1" i="1" dirty="0" smtClean="0">
                <a:solidFill>
                  <a:srgbClr val="8E0000"/>
                </a:solidFill>
                <a:latin typeface="Times New Roman"/>
                <a:ea typeface="Calibri"/>
              </a:rPr>
              <a:t> 8.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Соціальна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громадянська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компетентності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lang="uk-UA" sz="2000" b="1" i="1" dirty="0" smtClean="0">
                <a:solidFill>
                  <a:srgbClr val="8E0000"/>
                </a:solidFill>
                <a:latin typeface="Times New Roman"/>
                <a:ea typeface="Calibri"/>
              </a:rPr>
              <a:t>9.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Обізнаність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самовираження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сфері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культури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; </a:t>
            </a:r>
          </a:p>
          <a:p>
            <a:pPr marL="0" indent="0">
              <a:spcAft>
                <a:spcPts val="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sz="2000" b="1" i="1" dirty="0" smtClean="0">
                <a:solidFill>
                  <a:srgbClr val="8E0000"/>
                </a:solidFill>
                <a:latin typeface="Times New Roman"/>
                <a:ea typeface="Calibri"/>
              </a:rPr>
              <a:t>10.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</a:rPr>
              <a:t>Екологічна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Calibri"/>
              </a:rPr>
              <a:t>грамотність і здорове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життя.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uk-UA" sz="2000" b="1" i="1" dirty="0" smtClean="0">
                <a:solidFill>
                  <a:srgbClr val="8E0000"/>
                </a:solidFill>
                <a:latin typeface="Times New Roman"/>
                <a:ea typeface="Calibri"/>
              </a:rPr>
              <a:t> </a:t>
            </a:r>
            <a:endParaRPr lang="ru-RU" sz="2000" b="1" i="1" dirty="0">
              <a:solidFill>
                <a:srgbClr val="8E0000"/>
              </a:solidFill>
              <a:latin typeface="Times New Roman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000" b="1" i="1" dirty="0" smtClean="0">
              <a:solidFill>
                <a:srgbClr val="8E0000"/>
              </a:solidFill>
              <a:latin typeface="Times New Roman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000" b="1" i="1" dirty="0">
              <a:solidFill>
                <a:srgbClr val="8E0000"/>
              </a:solidFill>
              <a:latin typeface="Times New Roman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000" b="1" i="1" dirty="0">
              <a:solidFill>
                <a:srgbClr val="8E0000"/>
              </a:solidFill>
              <a:latin typeface="Times New Roman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000" b="1" i="1" dirty="0">
              <a:solidFill>
                <a:srgbClr val="8E0000"/>
              </a:solidFill>
              <a:latin typeface="Times New Roman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000" b="1" i="1" dirty="0">
              <a:solidFill>
                <a:srgbClr val="8E0000"/>
              </a:solidFill>
              <a:latin typeface="Times New Roman"/>
              <a:ea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i="1" dirty="0" smtClean="0">
              <a:solidFill>
                <a:srgbClr val="8E0000"/>
              </a:solidFill>
              <a:latin typeface="Times New Roman"/>
              <a:ea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2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45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1656184" cy="648072"/>
          </a:xfrm>
        </p:spPr>
        <p:txBody>
          <a:bodyPr/>
          <a:lstStyle/>
          <a:p>
            <a:r>
              <a:rPr lang="uk-UA" sz="3600" i="1" dirty="0">
                <a:solidFill>
                  <a:srgbClr val="0070C0"/>
                </a:solidFill>
                <a:latin typeface="Bookman Old Style" pitchFamily="18" charset="0"/>
              </a:rPr>
              <a:t>НУШ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</p:spPr>
        <p:txBody>
          <a:bodyPr/>
          <a:lstStyle/>
          <a:p>
            <a:pPr marL="123825" indent="0" algn="ctr">
              <a:spcAft>
                <a:spcPts val="1000"/>
              </a:spcAft>
              <a:buNone/>
            </a:pPr>
            <a:r>
              <a:rPr lang="uk-UA" sz="2800" b="1" i="1" dirty="0" smtClean="0">
                <a:solidFill>
                  <a:srgbClr val="8E0000"/>
                </a:solidFill>
                <a:latin typeface="Times New Roman"/>
                <a:ea typeface="Times New Roman"/>
              </a:rPr>
              <a:t>Основні форми і методи організації </a:t>
            </a:r>
            <a:r>
              <a:rPr lang="uk-UA" sz="2800" b="1" i="1" smtClean="0">
                <a:solidFill>
                  <a:srgbClr val="8E0000"/>
                </a:solidFill>
                <a:latin typeface="Times New Roman"/>
                <a:ea typeface="Times New Roman"/>
              </a:rPr>
              <a:t>виховного </a:t>
            </a:r>
            <a:r>
              <a:rPr lang="uk-UA" sz="2800" b="1" i="1" smtClean="0">
                <a:solidFill>
                  <a:srgbClr val="8E0000"/>
                </a:solidFill>
                <a:latin typeface="Times New Roman"/>
                <a:ea typeface="Times New Roman"/>
              </a:rPr>
              <a:t>процесу з </a:t>
            </a:r>
            <a:r>
              <a:rPr lang="uk-UA" sz="2800" b="1" i="1" dirty="0" smtClean="0">
                <a:solidFill>
                  <a:srgbClr val="8E0000"/>
                </a:solidFill>
                <a:latin typeface="Times New Roman"/>
                <a:ea typeface="Times New Roman"/>
              </a:rPr>
              <a:t>молодшими учнями:</a:t>
            </a:r>
            <a:endParaRPr lang="ru-RU" sz="2800" b="1" i="1" dirty="0" smtClean="0">
              <a:solidFill>
                <a:srgbClr val="8E0000"/>
              </a:solidFill>
            </a:endParaRPr>
          </a:p>
          <a:p>
            <a:pPr marL="123825" indent="0">
              <a:spcAft>
                <a:spcPts val="1000"/>
              </a:spcAft>
              <a:buNone/>
            </a:pPr>
            <a:r>
              <a:rPr lang="uk-UA" sz="2000" dirty="0" smtClean="0">
                <a:latin typeface="Times New Roman"/>
                <a:ea typeface="Calibri"/>
                <a:cs typeface="Times New Roman"/>
              </a:rPr>
              <a:t>тематичні виховні години, дискусії та диспути з актуальних для учнів питань і проблем; тренінги і міні-тренінги з використанням інтерактивних методів роботи; тренінг групової взаємодії, театральна діяльність (аматорський, ляльковий, пальчиковий, тіньовий театр), ігрова діяльність (ситуаційно-рольова гра, сюжетно-рольова гра, гра-драматизація, гра-бесіда, гра-мандрівка, ігрова вправа), інсценування, екскурсія, колажі, колективне творче панно, етична бесіда, тематичний зошит, ранок, свято, усний журнал, колективні творчі справи, оформлення альбому, 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on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line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 подорож, конкурси, школа ввічливості, демонстрація, презентація, розповідь, моделювання, вікторина, виставка малюнків, виставка-ярмарок, добродійна акція, хвилини з мистецтвом, година спостереження, година милування, спортивні змагання, козацькі забави, ведення літопису класного колективу, веселі старти, естафети, догляд за рослинами і тваринами інші види педагогічної анімації, гуртки дитячої творчості.</a:t>
            </a:r>
            <a:endParaRPr lang="ru-RU" sz="2000" dirty="0" smtClean="0">
              <a:ea typeface="Calibri"/>
              <a:cs typeface="Times New Roman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9862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331640" y="3212976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8" y="260648"/>
            <a:ext cx="17065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4" y="1268760"/>
            <a:ext cx="81454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4" y="2442208"/>
            <a:ext cx="4213225" cy="674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54" y="3789040"/>
            <a:ext cx="2467151" cy="17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642454" y="2179484"/>
            <a:ext cx="2467151" cy="17006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1100" b="1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Комунальна установа</a:t>
            </a:r>
          </a:p>
          <a:p>
            <a:pPr algn="ctr">
              <a:spcAft>
                <a:spcPts val="0"/>
              </a:spcAft>
            </a:pPr>
            <a:r>
              <a:rPr lang="uk-UA" sz="1100" b="1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«Міський методичний кабінет</a:t>
            </a:r>
            <a:r>
              <a:rPr lang="uk-UA" sz="11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»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uk-UA" sz="1200" b="1" i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«Реалізація </a:t>
            </a:r>
            <a:r>
              <a:rPr lang="uk-UA" sz="12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пошуку творчої групи з практичним застосуванням для класних керівників 1-4 класів»</a:t>
            </a:r>
            <a:endParaRPr lang="ru-RU" sz="12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58845"/>
            <a:ext cx="7416824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3200" b="1" i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Орієнтовні </a:t>
            </a:r>
            <a:r>
              <a:rPr lang="uk-UA" sz="3200" b="1" i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теми для проведення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3200" b="1" i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Першого уроку у початковій школі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3200" b="1" i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3200" b="1" i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uk-UA" sz="3200" b="1" i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навчальному році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86462"/>
            <a:ext cx="4572000" cy="28530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2400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“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Діти об’єднують Україну</a:t>
            </a: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”;</a:t>
            </a:r>
            <a:endParaRPr lang="ru-RU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“Я люблю свою країну</a:t>
            </a: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”;</a:t>
            </a:r>
            <a:endParaRPr lang="ru-RU" sz="2400" dirty="0" smtClean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Добре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тим, хто вміє дружити”;</a:t>
            </a:r>
            <a:endParaRPr lang="ru-RU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“Краса людини — її доброта”.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15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7065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20" y="1448669"/>
            <a:ext cx="3524349" cy="353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0" y="4389112"/>
            <a:ext cx="82184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48699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539</Words>
  <Application>Microsoft Office PowerPoint</Application>
  <PresentationFormat>Экран (4:3)</PresentationFormat>
  <Paragraphs>74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Презентация PowerPoint</vt:lpstr>
      <vt:lpstr>Презентация PowerPoint</vt:lpstr>
      <vt:lpstr>НУШ</vt:lpstr>
      <vt:lpstr>НУШ</vt:lpstr>
      <vt:lpstr>НУШ</vt:lpstr>
      <vt:lpstr>НУШ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Ира</cp:lastModifiedBy>
  <cp:revision>21</cp:revision>
  <dcterms:created xsi:type="dcterms:W3CDTF">2014-07-06T18:18:01Z</dcterms:created>
  <dcterms:modified xsi:type="dcterms:W3CDTF">2019-08-29T13:19:43Z</dcterms:modified>
</cp:coreProperties>
</file>